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301" r:id="rId30"/>
    <p:sldId id="283" r:id="rId31"/>
    <p:sldId id="282" r:id="rId32"/>
    <p:sldId id="281" r:id="rId33"/>
    <p:sldId id="285" r:id="rId34"/>
    <p:sldId id="286" r:id="rId35"/>
    <p:sldId id="288" r:id="rId36"/>
    <p:sldId id="287" r:id="rId37"/>
    <p:sldId id="303" r:id="rId38"/>
    <p:sldId id="289" r:id="rId39"/>
    <p:sldId id="291" r:id="rId40"/>
    <p:sldId id="290" r:id="rId41"/>
    <p:sldId id="292" r:id="rId42"/>
    <p:sldId id="293" r:id="rId43"/>
    <p:sldId id="294" r:id="rId44"/>
    <p:sldId id="295" r:id="rId45"/>
    <p:sldId id="297" r:id="rId46"/>
    <p:sldId id="296" r:id="rId47"/>
    <p:sldId id="298" r:id="rId48"/>
    <p:sldId id="299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443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0651-8EC5-4334-AC6D-4731B6566FD5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998D-D650-47CD-8462-BCC871DEFA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0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479-C09C-4BB2-BB57-97DADD17E180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1BA0-463D-415B-A4AA-FD3A0481AF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66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87DB-FA0C-4ACF-8814-8D3C7A051672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AF74-E0AD-44F9-B0E7-D11D8B4E29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9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E71C-2A96-4BA8-BF7D-437B022ED165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B5E7-8396-4344-ADB8-5F9A7326C8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854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B713-36AD-4C00-A31A-5B16581DE5A3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68BF-A679-4EE9-A51B-7054CF35AE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81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78BB-333C-42CD-A6F6-C06830D6B690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0DE1C-113E-451D-A824-6760CABC14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94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D68C-84D2-41A1-93AD-F86174C9190F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0D99B-867D-4B44-9CEB-DC89F670A6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72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9D4D-4AF1-4325-A0B2-CBDC1388871A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A2B-A2AC-4DE1-B0E6-592C7A2CAE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681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4194-07B3-497D-8576-3D6AA5A458D3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F6-25CA-4AE2-8A64-B19B0B28EB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14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17F4-9DC9-41F3-82E9-63BF1A8B326A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51D18-B985-4A84-AE66-E7EDA728FD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52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1760-B667-4D14-8EE2-F39043CA3C74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A653F-DE4C-4C47-B234-E2F5D9B86B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825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98000">
              <a:srgbClr val="39802B"/>
            </a:gs>
            <a:gs pos="98000">
              <a:srgbClr val="0DBB43"/>
            </a:gs>
            <a:gs pos="100000">
              <a:srgbClr val="0DBB4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6E152-32E4-4545-AC89-A4DCF16B9C05}" type="datetimeFigureOut">
              <a:rPr lang="pt-BR"/>
              <a:pPr>
                <a:defRPr/>
              </a:pPr>
              <a:t>28/06/2019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79381F-AABC-4A74-B83E-C636E93E58D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208962" cy="1584325"/>
          </a:xfrm>
        </p:spPr>
        <p:txBody>
          <a:bodyPr/>
          <a:lstStyle/>
          <a:p>
            <a:r>
              <a:rPr lang="pt-BR" altLang="pt-BR" b="1" smtClean="0">
                <a:latin typeface="Arial" panose="020B0604020202020204" pitchFamily="34" charset="0"/>
                <a:cs typeface="Arial" panose="020B0604020202020204" pitchFamily="34" charset="0"/>
              </a:rPr>
              <a:t>“A Importância de um Tapete Verde no Paisagismo”.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8888" y="342900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Raul </a:t>
            </a:r>
            <a:r>
              <a:rPr lang="pt-BR" sz="4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Cânovas</a:t>
            </a:r>
            <a:endParaRPr lang="pt-BR" sz="4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Ernesto Henriques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5"/>
          <p:cNvSpPr txBox="1">
            <a:spLocks noChangeArrowheads="1"/>
          </p:cNvSpPr>
          <p:nvPr/>
        </p:nvSpPr>
        <p:spPr bwMode="auto">
          <a:xfrm>
            <a:off x="3132138" y="5661025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latin typeface="Arial" panose="020B0604020202020204" pitchFamily="34" charset="0"/>
              </a:rPr>
              <a:t>Junho de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740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Zeo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96975"/>
            <a:ext cx="76739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395288" y="9080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3316" name="Picture 1" descr="Raizes Z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69988"/>
            <a:ext cx="774065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Ze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6692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ixaDeTexto 2"/>
          <p:cNvSpPr txBox="1">
            <a:spLocks noChangeArrowheads="1"/>
          </p:cNvSpPr>
          <p:nvPr/>
        </p:nvSpPr>
        <p:spPr bwMode="auto">
          <a:xfrm>
            <a:off x="611188" y="981075"/>
            <a:ext cx="8137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pt-BR" altLang="pt-BR" sz="2800">
              <a:latin typeface="Arial" panose="020B0604020202020204" pitchFamily="34" charset="0"/>
            </a:endParaRPr>
          </a:p>
          <a:p>
            <a:endParaRPr lang="pt-BR" altLang="pt-BR"/>
          </a:p>
        </p:txBody>
      </p:sp>
      <p:pic>
        <p:nvPicPr>
          <p:cNvPr id="15364" name="Picture 2" descr="Ze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71575"/>
            <a:ext cx="784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Zeo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4425"/>
            <a:ext cx="80645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Zeo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930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2"/>
          <p:cNvSpPr txBox="1">
            <a:spLocks noChangeArrowheads="1"/>
          </p:cNvSpPr>
          <p:nvPr/>
        </p:nvSpPr>
        <p:spPr bwMode="auto">
          <a:xfrm>
            <a:off x="539750" y="793750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/>
              <a:t>	</a:t>
            </a:r>
          </a:p>
          <a:p>
            <a:pPr algn="just"/>
            <a:r>
              <a:rPr lang="pt-BR" altLang="pt-BR" sz="280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8436" name="Picture 2" descr="Zeo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4875"/>
            <a:ext cx="792003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250825" y="777875"/>
            <a:ext cx="8785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>
                <a:latin typeface="Arial" panose="020B0604020202020204" pitchFamily="34" charset="0"/>
              </a:rPr>
              <a:t>	</a:t>
            </a:r>
            <a:endParaRPr lang="pt-BR" altLang="pt-BR"/>
          </a:p>
        </p:txBody>
      </p:sp>
      <p:pic>
        <p:nvPicPr>
          <p:cNvPr id="19460" name="Picture 2" descr="Zeo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9813"/>
            <a:ext cx="7632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0825" y="750888"/>
            <a:ext cx="8713788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Tolerante a cortes baixos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Tolerante a vários herbicidas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Entre as </a:t>
            </a:r>
            <a:r>
              <a:rPr lang="pt-BR" sz="2800" dirty="0" err="1">
                <a:latin typeface="+mn-lt"/>
                <a:cs typeface="+mn-cs"/>
              </a:rPr>
              <a:t>Zoysias</a:t>
            </a:r>
            <a:r>
              <a:rPr lang="pt-BR" sz="2800" dirty="0">
                <a:latin typeface="+mn-lt"/>
                <a:cs typeface="+mn-cs"/>
              </a:rPr>
              <a:t> é a que menos produz “colchão</a:t>
            </a:r>
            <a:r>
              <a:rPr lang="pt-BR" sz="2800" dirty="0">
                <a:latin typeface="+mn-lt"/>
                <a:cs typeface="+mn-cs"/>
              </a:rPr>
              <a:t>”.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Produzida com certificação de pureza genética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 </a:t>
            </a: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Vigorosa produção de raízes, estolões e rizomas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Folhas com lâminas finas e postura vertical.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468313" y="981075"/>
            <a:ext cx="8351837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3200" b="1"/>
              <a:t> </a:t>
            </a:r>
            <a:r>
              <a:rPr lang="pt-BR" altLang="pt-BR" sz="2800" b="1"/>
              <a:t>GRAMADOS:</a:t>
            </a:r>
          </a:p>
          <a:p>
            <a:endParaRPr lang="pt-BR" altLang="pt-BR" sz="2800"/>
          </a:p>
          <a:p>
            <a:pPr algn="just"/>
            <a:r>
              <a:rPr lang="pt-BR" altLang="pt-BR" sz="2800" b="1"/>
              <a:t>       </a:t>
            </a:r>
            <a:r>
              <a:rPr lang="pt-BR" altLang="pt-BR" sz="2800"/>
              <a:t>Cobertura vegetal que protege o solo e permite uma maior infiltração de água no solo, ajuda no controle da erosão, diminui a temperatura ambiente, enriquece a atmosfera com oxigênio através da fotossíntese, reduz o barulho ambiente, ajuda na purificação do ar e agrega beleza a paisagem.</a:t>
            </a:r>
          </a:p>
          <a:p>
            <a:pPr algn="just"/>
            <a:r>
              <a:rPr lang="pt-BR" altLang="pt-BR" sz="2800"/>
              <a:t>       Dentro destas funções, vamos aqui explorar e apresentar o seu apelo </a:t>
            </a:r>
            <a:r>
              <a:rPr lang="pt-BR" altLang="pt-BR" sz="2800" b="1"/>
              <a:t>paisagístico </a:t>
            </a:r>
            <a:r>
              <a:rPr lang="pt-BR" altLang="pt-BR" sz="2800"/>
              <a:t>e levar em consideração as facilidades de manutenção, que de certa forma pode se traduzir em custos menores. </a:t>
            </a:r>
          </a:p>
          <a:p>
            <a:pPr algn="just"/>
            <a:endParaRPr lang="pt-BR" altLang="pt-BR" sz="2800"/>
          </a:p>
          <a:p>
            <a:pPr algn="just"/>
            <a:endParaRPr lang="pt-BR" altLang="pt-BR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0825" y="1341438"/>
            <a:ext cx="8713788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Coloração </a:t>
            </a:r>
            <a:r>
              <a:rPr lang="pt-BR" sz="2800" dirty="0">
                <a:latin typeface="+mn-lt"/>
                <a:cs typeface="+mn-cs"/>
              </a:rPr>
              <a:t>verde intensa, com excepcional apelo visual. </a:t>
            </a:r>
            <a:endParaRPr lang="pt-BR" sz="28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Estolões com comprimento de entrenós curtos, proporcionando alta densidade de folhas. </a:t>
            </a:r>
            <a:endParaRPr lang="pt-BR" sz="28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Alta resistência física das placas, mantendo a integridade durante o descarregamento e plantio. </a:t>
            </a:r>
            <a:endParaRPr lang="pt-BR" sz="28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Boa adaptação há vários tipos de solo. </a:t>
            </a:r>
            <a:endParaRPr lang="pt-BR" sz="28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Dupla </a:t>
            </a:r>
            <a:r>
              <a:rPr lang="pt-BR" sz="2800" dirty="0">
                <a:latin typeface="+mn-lt"/>
                <a:cs typeface="+mn-cs"/>
              </a:rPr>
              <a:t>aptidão</a:t>
            </a:r>
            <a:r>
              <a:rPr lang="pt-BR" sz="2800" dirty="0">
                <a:latin typeface="+mn-lt"/>
                <a:cs typeface="+mn-cs"/>
              </a:rPr>
              <a:t>, usada na área esportiva e no paisagismo.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6327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7041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684213" y="1125538"/>
            <a:ext cx="8208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>
                <a:latin typeface="Arial" panose="020B0604020202020204" pitchFamily="34" charset="0"/>
              </a:rPr>
              <a:t> 	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5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3453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152525"/>
            <a:ext cx="727551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416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ângulo 2"/>
          <p:cNvSpPr>
            <a:spLocks noChangeArrowheads="1"/>
          </p:cNvSpPr>
          <p:nvPr/>
        </p:nvSpPr>
        <p:spPr bwMode="auto">
          <a:xfrm>
            <a:off x="487363" y="1341438"/>
            <a:ext cx="835183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/>
              <a:t> </a:t>
            </a:r>
            <a:r>
              <a:rPr lang="pt-BR" altLang="pt-BR" sz="2800" b="1"/>
              <a:t>Plantio: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/>
              <a:t>        	Após o preparo do solo e nivelamento superficial, onde eliminamos pontos com a possibilidade de acúmulo de água, aplicamos as placas comprimindo uma as outras, de forma a não termos espaço entre placas. </a:t>
            </a:r>
          </a:p>
          <a:p>
            <a:pPr algn="just"/>
            <a:r>
              <a:rPr lang="pt-BR" altLang="pt-BR" sz="2800"/>
              <a:t>	Esta situação além de dificultar a proliferação de ervas daninhas na junção das placas, ajuda a manter a umidade nas extremidades.  </a:t>
            </a:r>
          </a:p>
          <a:p>
            <a:pPr algn="just"/>
            <a:r>
              <a:rPr lang="pt-BR" altLang="pt-BR" sz="2800" b="1"/>
              <a:t>       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96838" y="908050"/>
            <a:ext cx="885666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/>
              <a:t>     	Com o objetivo de mantermos o vigor das placas e diminuirmos o máximo possível a desidratação da grama, recomendamos que a irrigação seja iniciada durante o plantio, ou seja, com o auxílio de uma mangueira, se for o caso, as placas já instaladas, devem receber irrigação para manterem o seu vigor e acelerar o processo de enraizamento. 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/>
              <a:t>	Após a primeira irrigação, deve-se fazer uma compactação das placas, de forma a promover o contato íntimo do solo das placas, com o solo base. 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 b="1"/>
              <a:t>       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/>
          <p:cNvSpPr>
            <a:spLocks noChangeArrowheads="1"/>
          </p:cNvSpPr>
          <p:nvPr/>
        </p:nvSpPr>
        <p:spPr bwMode="auto">
          <a:xfrm>
            <a:off x="395288" y="2565400"/>
            <a:ext cx="828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 b="1"/>
              <a:t>Deve-se manter a umidade superficial, durante os primeiros 30 dias, de forma a garantirmos o pegamento do gramado. </a:t>
            </a:r>
            <a:endParaRPr lang="pt-BR" altLang="pt-BR" sz="2800"/>
          </a:p>
        </p:txBody>
      </p:sp>
      <p:pic>
        <p:nvPicPr>
          <p:cNvPr id="3072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5425" y="790575"/>
            <a:ext cx="8569325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  <a:cs typeface="+mn-cs"/>
              </a:rPr>
              <a:t>GRAMAS CULTIVADAS</a:t>
            </a:r>
            <a:r>
              <a:rPr lang="pt-BR" sz="2400" b="1" dirty="0"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  <a:cs typeface="+mn-cs"/>
              </a:rPr>
              <a:t>1 – São </a:t>
            </a:r>
            <a:r>
              <a:rPr lang="pt-BR" sz="2400" b="1" dirty="0">
                <a:latin typeface="+mn-lt"/>
                <a:cs typeface="+mn-cs"/>
              </a:rPr>
              <a:t>Carlos: </a:t>
            </a:r>
            <a:endParaRPr lang="pt-BR" sz="1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Grama </a:t>
            </a:r>
            <a:r>
              <a:rPr lang="pt-BR" sz="2400" dirty="0">
                <a:latin typeface="+mn-lt"/>
                <a:cs typeface="+mn-cs"/>
              </a:rPr>
              <a:t>de folha larga, estolonífera com as seguintes características: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Excelente tolerância ao sombreamento.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Excelente tolerância a temperaturas baixas.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72009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tângulo 2"/>
          <p:cNvSpPr>
            <a:spLocks noChangeArrowheads="1"/>
          </p:cNvSpPr>
          <p:nvPr/>
        </p:nvSpPr>
        <p:spPr bwMode="auto">
          <a:xfrm>
            <a:off x="539750" y="981075"/>
            <a:ext cx="8280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 </a:t>
            </a:r>
            <a:r>
              <a:rPr lang="pt-BR" altLang="pt-BR" sz="2800" b="1"/>
              <a:t>Poda:</a:t>
            </a:r>
          </a:p>
          <a:p>
            <a:endParaRPr lang="pt-BR" altLang="pt-BR" sz="2800"/>
          </a:p>
          <a:p>
            <a:pPr algn="just"/>
            <a:r>
              <a:rPr lang="pt-BR" altLang="pt-BR" sz="2800" b="1"/>
              <a:t>       É uma das atividades mais importantes no processo de manutenção do gramado, pois esta atividade define a apresentação do mesmo. </a:t>
            </a:r>
            <a:endParaRPr lang="pt-BR" altLang="pt-BR" sz="2800"/>
          </a:p>
          <a:p>
            <a:r>
              <a:rPr lang="pt-BR" altLang="pt-BR" sz="2800" b="1"/>
              <a:t> </a:t>
            </a:r>
            <a:endParaRPr lang="pt-BR" altLang="pt-BR" sz="2800"/>
          </a:p>
          <a:p>
            <a:r>
              <a:rPr lang="pt-BR" altLang="pt-BR" sz="2800" b="1"/>
              <a:t>       Pontos importantes no processo de poda:</a:t>
            </a:r>
          </a:p>
          <a:p>
            <a:pPr algn="just"/>
            <a:endParaRPr lang="pt-BR" altLang="pt-BR" sz="1200" b="1"/>
          </a:p>
          <a:p>
            <a:pPr algn="just"/>
            <a:r>
              <a:rPr lang="pt-BR" altLang="pt-BR" sz="2800" b="1"/>
              <a:t>Escolha da máquina de poda: devemos escolher a máquina e dimensioná-la em função do tamanho e topografia do terreno. A máquina deve estar com a lâmina ou lâminas bem amoladas e ajustadas. 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Maquina de c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2723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tângulo 2"/>
          <p:cNvSpPr>
            <a:spLocks noChangeArrowheads="1"/>
          </p:cNvSpPr>
          <p:nvPr/>
        </p:nvSpPr>
        <p:spPr bwMode="auto">
          <a:xfrm>
            <a:off x="323850" y="981075"/>
            <a:ext cx="828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/>
              <a:t> 	A máquina deve estar com a lâmina bem afiada de forma a promover um corte uniforme, da ponta da folha da grama, como mostra a figura abaixo:</a:t>
            </a:r>
          </a:p>
          <a:p>
            <a:pPr algn="just"/>
            <a:endParaRPr lang="pt-BR" altLang="pt-BR" sz="2800"/>
          </a:p>
        </p:txBody>
      </p:sp>
      <p:pic>
        <p:nvPicPr>
          <p:cNvPr id="33796" name="Picture 2" descr="Ponta das folhas bem cort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75612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tângulo 2"/>
          <p:cNvSpPr>
            <a:spLocks noChangeArrowheads="1"/>
          </p:cNvSpPr>
          <p:nvPr/>
        </p:nvSpPr>
        <p:spPr bwMode="auto">
          <a:xfrm>
            <a:off x="684213" y="1052513"/>
            <a:ext cx="7775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 </a:t>
            </a:r>
            <a:r>
              <a:rPr lang="pt-BR" altLang="pt-BR" sz="2800"/>
              <a:t>Obs.: 1: Nunca usar roçadeiras costais ou laterais, deve-se cortar com máquinas com regulagem de altura de corte. </a:t>
            </a:r>
          </a:p>
        </p:txBody>
      </p:sp>
      <p:pic>
        <p:nvPicPr>
          <p:cNvPr id="34820" name="Picture 2" descr="Rocadeira co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38400"/>
            <a:ext cx="3816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Ernesto\Documents\Corte Costal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5247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tângulo 2"/>
          <p:cNvSpPr>
            <a:spLocks noChangeArrowheads="1"/>
          </p:cNvSpPr>
          <p:nvPr/>
        </p:nvSpPr>
        <p:spPr bwMode="auto">
          <a:xfrm>
            <a:off x="611188" y="1009650"/>
            <a:ext cx="81010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 </a:t>
            </a:r>
            <a:r>
              <a:rPr lang="pt-BR" altLang="pt-BR" sz="2800" b="1"/>
              <a:t>Frequência de poda</a:t>
            </a:r>
            <a:r>
              <a:rPr lang="pt-BR" altLang="pt-BR" sz="2800"/>
              <a:t>: </a:t>
            </a:r>
          </a:p>
          <a:p>
            <a:endParaRPr lang="pt-BR" altLang="pt-BR" sz="1000"/>
          </a:p>
          <a:p>
            <a:pPr algn="just"/>
            <a:r>
              <a:rPr lang="pt-BR" altLang="pt-BR" sz="2800"/>
              <a:t>	Sempre levar em consideração o ritmo de crescimento da grama, pois a frequência sempre será de acordo com este ritmo. Intervalos menores no período de primavera/verão e maiores no outono/inverno. </a:t>
            </a:r>
          </a:p>
          <a:p>
            <a:pPr algn="just"/>
            <a:r>
              <a:rPr lang="pt-BR" altLang="pt-BR" sz="2800"/>
              <a:t> </a:t>
            </a:r>
          </a:p>
          <a:p>
            <a:pPr algn="just"/>
            <a:r>
              <a:rPr lang="pt-BR" altLang="pt-BR" sz="2800"/>
              <a:t>           Obs. 1: Salvo nos casos de adubações, que podem acelerar o     crescimento da grama e necessitar de cortes com intervalos menores. </a:t>
            </a:r>
          </a:p>
          <a:p>
            <a:pPr algn="just"/>
            <a:endParaRPr lang="pt-BR" altLang="pt-BR" sz="2800"/>
          </a:p>
          <a:p>
            <a:r>
              <a:rPr lang="pt-BR" altLang="pt-BR" sz="2800"/>
              <a:t> </a:t>
            </a:r>
          </a:p>
          <a:p>
            <a:r>
              <a:rPr lang="pt-BR" altLang="pt-BR" sz="280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1"/>
          <p:cNvSpPr>
            <a:spLocks noChangeArrowheads="1"/>
          </p:cNvSpPr>
          <p:nvPr/>
        </p:nvSpPr>
        <p:spPr bwMode="auto">
          <a:xfrm>
            <a:off x="434975" y="1341438"/>
            <a:ext cx="78835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/>
              <a:t> Obs. 2: Nunca cortar mais do que 30% da área foliar, pois se isso ocorrer estaremos causando um estresse no gramado e este precisará consumir suas reservas para se recompor.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/>
              <a:t>Obs. 3: Corte da grama baixo, menor aprofundamento do sistema radicular, corte da grama com maiores  alturas, sistema radicular profundo.</a:t>
            </a:r>
          </a:p>
        </p:txBody>
      </p:sp>
      <p:pic>
        <p:nvPicPr>
          <p:cNvPr id="37891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09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2700338" y="5876925"/>
            <a:ext cx="299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/>
              <a:t>Poda baixa</a:t>
            </a:r>
          </a:p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052513"/>
            <a:ext cx="5610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tângulo 2"/>
          <p:cNvSpPr>
            <a:spLocks noChangeArrowheads="1"/>
          </p:cNvSpPr>
          <p:nvPr/>
        </p:nvSpPr>
        <p:spPr bwMode="auto">
          <a:xfrm>
            <a:off x="3541713" y="4221163"/>
            <a:ext cx="191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Poda alta</a:t>
            </a:r>
            <a:endParaRPr lang="pt-BR" altLang="pt-BR"/>
          </a:p>
        </p:txBody>
      </p:sp>
      <p:sp>
        <p:nvSpPr>
          <p:cNvPr id="39941" name="Retângulo 3"/>
          <p:cNvSpPr>
            <a:spLocks noChangeArrowheads="1"/>
          </p:cNvSpPr>
          <p:nvPr/>
        </p:nvSpPr>
        <p:spPr bwMode="auto">
          <a:xfrm>
            <a:off x="323850" y="4797425"/>
            <a:ext cx="842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/>
              <a:t>Áreas sujeitas ao sombreamento, a grama deve ser podada alta, de forma a aumentarmos a área foliar e potencializar a fotossíntese.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tângulo 2"/>
          <p:cNvSpPr>
            <a:spLocks noChangeArrowheads="1"/>
          </p:cNvSpPr>
          <p:nvPr/>
        </p:nvSpPr>
        <p:spPr bwMode="auto">
          <a:xfrm>
            <a:off x="395288" y="1052513"/>
            <a:ext cx="80645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800" b="1"/>
              <a:t> Irrigação:</a:t>
            </a:r>
            <a:endParaRPr lang="pt-BR" altLang="pt-BR" sz="2800"/>
          </a:p>
          <a:p>
            <a:r>
              <a:rPr lang="pt-BR" altLang="pt-BR" sz="2800" b="1"/>
              <a:t> </a:t>
            </a:r>
            <a:endParaRPr lang="pt-BR" altLang="pt-BR" sz="2800"/>
          </a:p>
          <a:p>
            <a:pPr algn="just"/>
            <a:r>
              <a:rPr lang="pt-BR" altLang="pt-BR" sz="2800" b="1"/>
              <a:t>    </a:t>
            </a:r>
            <a:r>
              <a:rPr lang="pt-BR" altLang="pt-BR" sz="2800"/>
              <a:t>   Prática de grande importância, pois o seu bom manejo é fundamental para o sucesso do gramado.</a:t>
            </a:r>
          </a:p>
          <a:p>
            <a:pPr algn="just"/>
            <a:r>
              <a:rPr lang="pt-BR" altLang="pt-BR" sz="2800"/>
              <a:t>       Atualmente com o aumento dos jardins providos de sistema de irrigação automatizado, vemos que muitas vezes estes sistemas são utilizados promovendo irrigações com uma pequena lâmina d’água diariamente, fazendo com que a grama mantenha um sistema radicular superficial, o que não é desejável.</a:t>
            </a:r>
          </a:p>
          <a:p>
            <a:r>
              <a:rPr lang="pt-BR" altLang="pt-BR" sz="2800" b="1"/>
              <a:t>        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288" y="981075"/>
            <a:ext cx="8424862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+mn-cs"/>
              </a:rPr>
              <a:t>2 – </a:t>
            </a:r>
            <a:r>
              <a:rPr lang="pt-BR" sz="2800" b="1" dirty="0">
                <a:latin typeface="+mn-lt"/>
                <a:cs typeface="+mn-cs"/>
              </a:rPr>
              <a:t>Esmeralda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Grama </a:t>
            </a:r>
            <a:r>
              <a:rPr lang="pt-BR" sz="2400" dirty="0">
                <a:latin typeface="+mn-lt"/>
                <a:cs typeface="+mn-cs"/>
              </a:rPr>
              <a:t>de folhas médias, estolonífera e rizomatosa, com as seguintes características: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Boa tolerância ao pisoteio.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Excelente para o controle da erosão.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Pouco exigente em fertilidade do solo.</a:t>
            </a:r>
          </a:p>
        </p:txBody>
      </p:sp>
      <p:pic>
        <p:nvPicPr>
          <p:cNvPr id="5124" name="Picture 2" descr="Foto Enco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738028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tângulo 2"/>
          <p:cNvSpPr>
            <a:spLocks noChangeArrowheads="1"/>
          </p:cNvSpPr>
          <p:nvPr/>
        </p:nvSpPr>
        <p:spPr bwMode="auto">
          <a:xfrm>
            <a:off x="395288" y="1196975"/>
            <a:ext cx="7956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 b="1"/>
              <a:t>	</a:t>
            </a:r>
            <a:r>
              <a:rPr lang="pt-BR" altLang="pt-BR" sz="2800"/>
              <a:t>O conceito adequado para administrar o fornecimento de água, deve levar em consideração o fornecimento de uma lâmina d´água maior, com um intervalo maior entre as irrigações. 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/>
              <a:t>       Este tratamento força a grama a ir buscar água em um perfil de solo mais profundo, aumentando o sistema radicular e explorando um perfil de solo maior e tornando o gramado mais tolerante às condições adversas.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412875"/>
            <a:ext cx="72723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tângulo 2"/>
          <p:cNvSpPr>
            <a:spLocks noChangeArrowheads="1"/>
          </p:cNvSpPr>
          <p:nvPr/>
        </p:nvSpPr>
        <p:spPr bwMode="auto">
          <a:xfrm>
            <a:off x="4438650" y="5373688"/>
            <a:ext cx="4416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b="1"/>
          </a:p>
          <a:p>
            <a:r>
              <a:rPr lang="pt-BR" altLang="pt-BR" b="1"/>
              <a:t>Lâmina maior com intervalos maiores</a:t>
            </a:r>
            <a:endParaRPr lang="pt-BR" altLang="pt-BR"/>
          </a:p>
          <a:p>
            <a:r>
              <a:rPr lang="pt-BR" altLang="pt-BR" b="1"/>
              <a:t> </a:t>
            </a:r>
            <a:endParaRPr lang="pt-BR" altLang="pt-BR"/>
          </a:p>
        </p:txBody>
      </p:sp>
      <p:sp>
        <p:nvSpPr>
          <p:cNvPr id="43013" name="Retângulo 4"/>
          <p:cNvSpPr>
            <a:spLocks noChangeArrowheads="1"/>
          </p:cNvSpPr>
          <p:nvPr/>
        </p:nvSpPr>
        <p:spPr bwMode="auto">
          <a:xfrm>
            <a:off x="858838" y="5373688"/>
            <a:ext cx="278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b="1"/>
          </a:p>
          <a:p>
            <a:r>
              <a:rPr lang="pt-BR" altLang="pt-BR" b="1"/>
              <a:t>Lâmina menor e frequente 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tângulo 2"/>
          <p:cNvSpPr>
            <a:spLocks noChangeArrowheads="1"/>
          </p:cNvSpPr>
          <p:nvPr/>
        </p:nvSpPr>
        <p:spPr bwMode="auto">
          <a:xfrm>
            <a:off x="684213" y="981075"/>
            <a:ext cx="79914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/>
              <a:t> </a:t>
            </a:r>
            <a:r>
              <a:rPr lang="pt-BR" altLang="pt-BR" sz="2800" b="1"/>
              <a:t>Adubação:</a:t>
            </a:r>
          </a:p>
          <a:p>
            <a:endParaRPr lang="pt-BR" altLang="pt-BR" sz="2800"/>
          </a:p>
          <a:p>
            <a:pPr algn="just"/>
            <a:r>
              <a:rPr lang="pt-BR" altLang="pt-BR" sz="2800" b="1"/>
              <a:t>       </a:t>
            </a:r>
            <a:r>
              <a:rPr lang="pt-BR" altLang="pt-BR" sz="2800"/>
              <a:t>Prática cultural de grande importância, que deve ser bem planejada e bem executada, pois o desequilíbrio nutricional, além de comprometer o desenvolvimento da grama, pode predispor a grama ao ataque de fungos. </a:t>
            </a:r>
          </a:p>
          <a:p>
            <a:pPr algn="just"/>
            <a:r>
              <a:rPr lang="pt-BR" altLang="pt-BR" sz="2800"/>
              <a:t>       As adubações normalmente devem ser feitas no período de maior crescimento da grama, primavera/verão, pois no período de outono/inverno, o ritmo de crescimento diminui e as necessidades de fertilizantes, também.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tângulo 3"/>
          <p:cNvSpPr>
            <a:spLocks noChangeArrowheads="1"/>
          </p:cNvSpPr>
          <p:nvPr/>
        </p:nvSpPr>
        <p:spPr bwMode="auto">
          <a:xfrm>
            <a:off x="363538" y="1196975"/>
            <a:ext cx="80660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 b="1"/>
              <a:t>	No caso das gramas Zoysias, que são susceptíveis ao fungo Rhizoctonia, aconselhamos não fazer adubações nitrogenadas no período de outono/inverno. 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 b="1"/>
              <a:t>       No caso da Zeon, sugerimos adubações com nitrogênio, apenas de setembro a fevereiro. </a:t>
            </a:r>
          </a:p>
          <a:p>
            <a:pPr algn="just"/>
            <a:endParaRPr lang="pt-BR" altLang="pt-BR" sz="2800"/>
          </a:p>
          <a:p>
            <a:pPr algn="just"/>
            <a:r>
              <a:rPr lang="pt-BR" altLang="pt-BR" sz="2800" b="1"/>
              <a:t>       Adubações em áreas maiores, usar sempre uma adubadeira, de forma a se conseguir uma distribuição homogênea. 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" descr="Adub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327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Fert irregula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6675"/>
            <a:ext cx="76327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tângulo 2"/>
          <p:cNvSpPr>
            <a:spLocks noChangeArrowheads="1"/>
          </p:cNvSpPr>
          <p:nvPr/>
        </p:nvSpPr>
        <p:spPr bwMode="auto">
          <a:xfrm>
            <a:off x="1619250" y="6196013"/>
            <a:ext cx="574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/>
              <a:t>Adubação feita manualmente, sem o uso da adubadeira.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288" y="760413"/>
            <a:ext cx="7956550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+mn-cs"/>
              </a:rPr>
              <a:t>Manejos </a:t>
            </a:r>
            <a:r>
              <a:rPr lang="pt-BR" sz="2800" b="1" dirty="0">
                <a:latin typeface="+mn-lt"/>
                <a:cs typeface="+mn-cs"/>
              </a:rPr>
              <a:t>para diminuir a possibilidade do ataque de fungos</a:t>
            </a:r>
            <a:r>
              <a:rPr lang="pt-BR" sz="2800" b="1" dirty="0"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Adubações com formulações com altas concentrações de Nitrogênio, devem ser feitas apenas no período que vai do início da Primavera até meados do Verão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Usar fertilizantes que tenham o Fósforo e o Potássio em sua formulação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Em locais onde já se tem o histórico da doença, fazer duas aplicações preventivas, com fungicida, uma no início do Outono e outra no meio do Outono</a:t>
            </a:r>
            <a:r>
              <a:rPr lang="pt-BR" sz="2800" dirty="0">
                <a:latin typeface="+mn-lt"/>
                <a:cs typeface="+mn-cs"/>
              </a:rPr>
              <a:t>.</a:t>
            </a:r>
            <a:endParaRPr lang="pt-BR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750" y="1989138"/>
            <a:ext cx="76676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Diminuir Irrigação nos meses de Outono / Inverno.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Quando possível, arejar o gramado, promovendo podas de árvores que estão provocando sombras.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Não irrigar no final da tarde, de forma a não prolongar o tempo de folha molhada. </a:t>
            </a:r>
            <a:endParaRPr lang="pt-BR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aixaDeTexto 2"/>
          <p:cNvSpPr txBox="1">
            <a:spLocks noChangeArrowheads="1"/>
          </p:cNvSpPr>
          <p:nvPr/>
        </p:nvSpPr>
        <p:spPr bwMode="auto">
          <a:xfrm>
            <a:off x="1476375" y="2981325"/>
            <a:ext cx="5372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/>
              <a:t>Muito obrigado!</a:t>
            </a:r>
          </a:p>
          <a:p>
            <a:pPr algn="ctr"/>
            <a:endParaRPr lang="pt-BR" altLang="pt-B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250825" y="17002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800">
                <a:latin typeface="Arial" panose="020B0604020202020204" pitchFamily="34" charset="0"/>
              </a:rPr>
              <a:t>	</a:t>
            </a:r>
            <a:endParaRPr lang="pt-BR" altLang="pt-BR" sz="3200"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2625" y="823913"/>
            <a:ext cx="8137525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+mn-cs"/>
              </a:rPr>
              <a:t>3 – </a:t>
            </a:r>
            <a:r>
              <a:rPr lang="pt-BR" sz="2800" b="1" dirty="0">
                <a:latin typeface="+mn-lt"/>
                <a:cs typeface="+mn-cs"/>
              </a:rPr>
              <a:t>Bermudas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Grama </a:t>
            </a:r>
            <a:r>
              <a:rPr lang="pt-BR" sz="2400" dirty="0">
                <a:latin typeface="+mn-lt"/>
                <a:cs typeface="+mn-cs"/>
              </a:rPr>
              <a:t>de folhas finas, estolonífera e rizomatosa, com as seguintes características: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Excelente capacidade de regeneração (crescimento ativo).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Suporta cortes baixos.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  <a:cs typeface="+mn-cs"/>
              </a:rPr>
              <a:t>Altamente exigente em luminosidade.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63007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8463" y="808038"/>
            <a:ext cx="8208962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+mn-cs"/>
              </a:rPr>
              <a:t>4 – </a:t>
            </a:r>
            <a:r>
              <a:rPr lang="pt-BR" sz="2800" b="1" dirty="0" err="1">
                <a:latin typeface="+mn-lt"/>
                <a:cs typeface="+mn-cs"/>
              </a:rPr>
              <a:t>Zeon</a:t>
            </a:r>
            <a:r>
              <a:rPr lang="pt-BR" sz="2800" b="1" dirty="0">
                <a:latin typeface="+mn-lt"/>
                <a:cs typeface="+mn-cs"/>
              </a:rPr>
              <a:t> </a:t>
            </a:r>
            <a:endParaRPr lang="pt-BR" sz="28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+mn-lt"/>
                <a:cs typeface="+mn-cs"/>
              </a:rPr>
              <a:t>Grama </a:t>
            </a:r>
            <a:r>
              <a:rPr lang="pt-BR" sz="2800" dirty="0">
                <a:latin typeface="+mn-lt"/>
                <a:cs typeface="+mn-cs"/>
              </a:rPr>
              <a:t>de folhas finas, estolonífera e rizomatosa, com as seguintes características</a:t>
            </a:r>
            <a:r>
              <a:rPr lang="pt-BR" sz="28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Baixa frequência de poda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Boa tolerância ao pisoteio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Baixa necessidade de adubação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Baixa necessidade de irrigação, depois de estabelecida.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288" y="1773238"/>
            <a:ext cx="820896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Boa </a:t>
            </a:r>
            <a:r>
              <a:rPr lang="pt-BR" sz="2800" dirty="0">
                <a:latin typeface="+mn-lt"/>
                <a:cs typeface="+mn-cs"/>
              </a:rPr>
              <a:t>tolerância ao sombreamento</a:t>
            </a:r>
            <a:r>
              <a:rPr lang="pt-BR" sz="28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Mantém </a:t>
            </a:r>
            <a:r>
              <a:rPr lang="pt-BR" sz="2800" dirty="0">
                <a:latin typeface="+mn-lt"/>
                <a:cs typeface="+mn-cs"/>
              </a:rPr>
              <a:t>a cor verde mesmo com temperaturas baixas. </a:t>
            </a:r>
            <a:endParaRPr lang="pt-BR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n-lt"/>
                <a:cs typeface="+mn-cs"/>
              </a:rPr>
              <a:t>Contribui com </a:t>
            </a:r>
            <a:r>
              <a:rPr lang="pt-BR" sz="2800" dirty="0">
                <a:latin typeface="+mn-lt"/>
                <a:cs typeface="+mn-cs"/>
              </a:rPr>
              <a:t>a sua beleza inigualável, com o paisagismo.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Foto Zeo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645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1750"/>
            <a:ext cx="15843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107950" y="908050"/>
            <a:ext cx="856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>
                <a:latin typeface="Arial" panose="020B0604020202020204" pitchFamily="34" charset="0"/>
              </a:rPr>
              <a:t> </a:t>
            </a:r>
            <a:r>
              <a:rPr lang="pt-BR" altLang="pt-BR" sz="4000">
                <a:latin typeface="Arial" panose="020B0604020202020204" pitchFamily="34" charset="0"/>
              </a:rPr>
              <a:t> 	</a:t>
            </a:r>
          </a:p>
        </p:txBody>
      </p:sp>
      <p:pic>
        <p:nvPicPr>
          <p:cNvPr id="10244" name="Picture 2" descr="Foto Campo Olimp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2513"/>
            <a:ext cx="7704138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776</Words>
  <Application>Microsoft Office PowerPoint</Application>
  <PresentationFormat>Apresentação na tela (4:3)</PresentationFormat>
  <Paragraphs>141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1" baseType="lpstr">
      <vt:lpstr>Calibri</vt:lpstr>
      <vt:lpstr>Arial</vt:lpstr>
      <vt:lpstr>Tema do Office</vt:lpstr>
      <vt:lpstr>“A Importância de um Tapete Verde no Paisagismo”.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 GREEN GRASS</dc:title>
  <dc:creator>Green</dc:creator>
  <cp:lastModifiedBy>Juliano Barbosa</cp:lastModifiedBy>
  <cp:revision>35</cp:revision>
  <dcterms:created xsi:type="dcterms:W3CDTF">2016-11-22T15:56:12Z</dcterms:created>
  <dcterms:modified xsi:type="dcterms:W3CDTF">2019-06-28T15:54:04Z</dcterms:modified>
</cp:coreProperties>
</file>